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030" r:id="rId2"/>
    <p:sldId id="535" r:id="rId3"/>
    <p:sldId id="2031" r:id="rId4"/>
    <p:sldId id="536" r:id="rId5"/>
    <p:sldId id="645" r:id="rId6"/>
    <p:sldId id="2032" r:id="rId7"/>
    <p:sldId id="2036" r:id="rId8"/>
    <p:sldId id="2035" r:id="rId9"/>
    <p:sldId id="1303" r:id="rId10"/>
    <p:sldId id="2021" r:id="rId11"/>
    <p:sldId id="2039" r:id="rId12"/>
    <p:sldId id="2037" r:id="rId13"/>
    <p:sldId id="2040" r:id="rId14"/>
    <p:sldId id="2029" r:id="rId15"/>
    <p:sldId id="2018" r:id="rId16"/>
    <p:sldId id="2027" r:id="rId17"/>
    <p:sldId id="2026" r:id="rId18"/>
    <p:sldId id="2038" r:id="rId19"/>
    <p:sldId id="316" r:id="rId20"/>
    <p:sldId id="1108" r:id="rId21"/>
    <p:sldId id="534" r:id="rId22"/>
    <p:sldId id="1104" r:id="rId23"/>
  </p:sldIdLst>
  <p:sldSz cx="12188825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2" autoAdjust="0"/>
    <p:restoredTop sz="92069" autoAdjust="0"/>
  </p:normalViewPr>
  <p:slideViewPr>
    <p:cSldViewPr snapToGrid="0" snapToObjects="1">
      <p:cViewPr varScale="1">
        <p:scale>
          <a:sx n="65" d="100"/>
          <a:sy n="65" d="100"/>
        </p:scale>
        <p:origin x="950" y="5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B41BF-E0EC-48F4-BA0D-9ABD0A1F2578}" type="datetimeFigureOut">
              <a:rPr lang="en-NZ" smtClean="0"/>
              <a:t>24/04/2024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DC007-2689-4A30-90FD-A54FFD7A91F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21384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C007-2689-4A30-90FD-A54FFD7A91FD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02120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DC007-2689-4A30-90FD-A54FFD7A91FD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15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FDC007-2689-4A30-90FD-A54FFD7A91FD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8227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ereals/Wh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2922" y="3164199"/>
            <a:ext cx="7810500" cy="370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0140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770" y="0"/>
            <a:ext cx="912709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4125" y="5778500"/>
            <a:ext cx="2044700" cy="1079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92996"/>
            <a:ext cx="11201400" cy="1143000"/>
          </a:xfrm>
          <a:prstGeom prst="rect">
            <a:avLst/>
          </a:prstGeom>
        </p:spPr>
        <p:txBody>
          <a:bodyPr anchor="ctr"/>
          <a:lstStyle>
            <a:lvl1pPr algn="l">
              <a:defRPr sz="40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12014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 sz="3000">
                <a:latin typeface="Helvetica Neue"/>
              </a:defRPr>
            </a:lvl2pPr>
            <a:lvl3pPr marL="914400" indent="0">
              <a:buNone/>
              <a:defRPr sz="3000">
                <a:latin typeface="Helvetica Neue"/>
              </a:defRPr>
            </a:lvl3pPr>
            <a:lvl4pPr marL="1371600" indent="0">
              <a:buNone/>
              <a:defRPr sz="3000">
                <a:latin typeface="Helvetica Neue"/>
              </a:defRPr>
            </a:lvl4pPr>
            <a:lvl5pPr marL="1828800" indent="0">
              <a:buNone/>
              <a:defRPr sz="3000"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104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770" y="0"/>
            <a:ext cx="91270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996"/>
            <a:ext cx="11201400" cy="1143000"/>
          </a:xfrm>
          <a:prstGeom prst="rect">
            <a:avLst/>
          </a:prstGeom>
        </p:spPr>
        <p:txBody>
          <a:bodyPr anchor="ctr"/>
          <a:lstStyle>
            <a:lvl1pPr algn="l">
              <a:defRPr sz="40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12014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 sz="3000">
                <a:latin typeface="Helvetica Neue"/>
              </a:defRPr>
            </a:lvl2pPr>
            <a:lvl3pPr marL="914400" indent="0">
              <a:buNone/>
              <a:defRPr sz="3000">
                <a:latin typeface="Helvetica Neue"/>
              </a:defRPr>
            </a:lvl3pPr>
            <a:lvl4pPr marL="1371600" indent="0">
              <a:buNone/>
              <a:defRPr sz="3000">
                <a:latin typeface="Helvetica Neue"/>
              </a:defRPr>
            </a:lvl4pPr>
            <a:lvl5pPr marL="1828800" indent="0">
              <a:buNone/>
              <a:defRPr sz="3000"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743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 (tab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2996"/>
            <a:ext cx="11201400" cy="1143000"/>
          </a:xfrm>
          <a:prstGeom prst="rect">
            <a:avLst/>
          </a:prstGeom>
        </p:spPr>
        <p:txBody>
          <a:bodyPr anchor="ctr"/>
          <a:lstStyle>
            <a:lvl1pPr algn="l">
              <a:defRPr sz="40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12014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 sz="3000">
                <a:latin typeface="Helvetica Neue"/>
              </a:defRPr>
            </a:lvl2pPr>
            <a:lvl3pPr marL="914400" indent="0">
              <a:buNone/>
              <a:defRPr sz="3000">
                <a:latin typeface="Helvetica Neue"/>
              </a:defRPr>
            </a:lvl3pPr>
            <a:lvl4pPr marL="1371600" indent="0">
              <a:buNone/>
              <a:defRPr sz="3000">
                <a:latin typeface="Helvetica Neue"/>
              </a:defRPr>
            </a:lvl4pPr>
            <a:lvl5pPr marL="1828800" indent="0">
              <a:buNone/>
              <a:defRPr sz="3000"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44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08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a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9368" y="3160643"/>
            <a:ext cx="7810500" cy="37084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ed/Cl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9368" y="3160643"/>
            <a:ext cx="7810500" cy="370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715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9368" y="3160643"/>
            <a:ext cx="7810500" cy="370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078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ees/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0411" y="3170238"/>
            <a:ext cx="7810500" cy="37084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1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eeds/Bio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0411" y="3170238"/>
            <a:ext cx="7810500" cy="370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176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chn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0411" y="3159195"/>
            <a:ext cx="7810500" cy="370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65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ater/Irr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0411" y="3160643"/>
            <a:ext cx="7810500" cy="370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774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unfl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1189036"/>
            <a:ext cx="11225893" cy="1143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4800" b="1">
                <a:solidFill>
                  <a:srgbClr val="008348"/>
                </a:solidFill>
                <a:latin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93" y="3153238"/>
            <a:ext cx="7809524" cy="37047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79904"/>
            <a:ext cx="12188825" cy="107809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9" y="2490102"/>
            <a:ext cx="11225893" cy="22696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>
                <a:latin typeface="Helvetica Neue"/>
              </a:defRPr>
            </a:lvl1pPr>
            <a:lvl2pPr marL="457200" indent="0">
              <a:buNone/>
              <a:defRPr>
                <a:latin typeface="Helvetica Neue"/>
              </a:defRPr>
            </a:lvl2pPr>
            <a:lvl3pPr marL="914400" indent="0">
              <a:buNone/>
              <a:defRPr>
                <a:latin typeface="Helvetica Neue"/>
              </a:defRPr>
            </a:lvl3pPr>
            <a:lvl4pPr marL="1371600" indent="0">
              <a:buNone/>
              <a:defRPr>
                <a:latin typeface="Helvetica Neue"/>
              </a:defRPr>
            </a:lvl4pPr>
            <a:lvl5pPr marL="1828800" indent="0">
              <a:buNone/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841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6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66" r:id="rId8"/>
    <p:sldLayoutId id="2147483667" r:id="rId9"/>
    <p:sldLayoutId id="2147483663" r:id="rId10"/>
    <p:sldLayoutId id="2147483662" r:id="rId11"/>
    <p:sldLayoutId id="2147483664" r:id="rId12"/>
    <p:sldLayoutId id="214748366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320BFA5A-190C-4111-BE49-4C0B8FE2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702" y="578107"/>
            <a:ext cx="8227457" cy="1142702"/>
          </a:xfrm>
        </p:spPr>
        <p:txBody>
          <a:bodyPr/>
          <a:lstStyle/>
          <a:p>
            <a:r>
              <a:rPr lang="en-US" sz="3599" dirty="0"/>
              <a:t>UK - Azotic Technologies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ED62CD-20D2-4B25-8626-1D28DA19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941" y="443995"/>
            <a:ext cx="4403721" cy="4909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8B39BA-728F-439E-9FAF-53DC88A542A7}"/>
              </a:ext>
            </a:extLst>
          </p:cNvPr>
          <p:cNvSpPr txBox="1"/>
          <p:nvPr/>
        </p:nvSpPr>
        <p:spPr>
          <a:xfrm>
            <a:off x="679702" y="2138672"/>
            <a:ext cx="5852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err="1"/>
              <a:t>Gluconacetobacter</a:t>
            </a:r>
            <a:r>
              <a:rPr lang="en-US" sz="2800" i="1" dirty="0"/>
              <a:t> </a:t>
            </a:r>
            <a:r>
              <a:rPr lang="en-US" sz="2800" i="1" dirty="0" err="1"/>
              <a:t>diazotrophicus</a:t>
            </a:r>
            <a:endParaRPr 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Isolated from sugarcane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Symbiotic N-fixing bacterium that can colonize a wide range of non-leguminous plants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Wheat, barley, rice, maize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Endophytic in root and shoot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1219320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266750" y="1124322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Pasture grass trials</a:t>
            </a:r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685E80-F28A-4FE2-ADBA-4CA339B95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95" y="2828729"/>
            <a:ext cx="8458933" cy="3406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E5451-024E-4B99-9211-C45CD6DE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182" y="20906"/>
            <a:ext cx="4265581" cy="34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8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3" y="169013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Cereal trials</a:t>
            </a:r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C6ABC-6F08-4B84-8755-5D85C1546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76" y="1202952"/>
            <a:ext cx="5159187" cy="3436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799A3-91F3-466E-BD78-70498250B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53"/>
          <a:stretch/>
        </p:blipFill>
        <p:spPr>
          <a:xfrm>
            <a:off x="6705600" y="382416"/>
            <a:ext cx="4340352" cy="3134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88979D-5254-4198-B369-C6F3EEC5E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486" y="5038346"/>
            <a:ext cx="7315834" cy="13869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476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3ACBA-D7B3-40DE-96F8-6B3B07E5BAEF}"/>
              </a:ext>
            </a:extLst>
          </p:cNvPr>
          <p:cNvSpPr txBox="1"/>
          <p:nvPr/>
        </p:nvSpPr>
        <p:spPr>
          <a:xfrm>
            <a:off x="796103" y="498559"/>
            <a:ext cx="921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348"/>
                </a:solidFill>
                <a:latin typeface="Helvetica Neue"/>
              </a:rPr>
              <a:t>Clean Ammonia</a:t>
            </a:r>
            <a:endParaRPr lang="en-NZ" sz="4000" b="1" dirty="0">
              <a:solidFill>
                <a:srgbClr val="008348"/>
              </a:solidFill>
              <a:latin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640C7-E11B-4228-A2F9-1A91CBFFD284}"/>
              </a:ext>
            </a:extLst>
          </p:cNvPr>
          <p:cNvSpPr txBox="1"/>
          <p:nvPr/>
        </p:nvSpPr>
        <p:spPr>
          <a:xfrm>
            <a:off x="461822" y="1450848"/>
            <a:ext cx="11449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Current manufacture of ammonia is via the Haber-Bosch chemical pathway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Very emissions intensive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University of Cambridge (NIUM spin out company)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way of producing ammonia</a:t>
            </a:r>
            <a:endParaRPr lang="en-NZ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D7CD3E-7C6B-4686-BE99-83E312020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03" y="4290737"/>
            <a:ext cx="9342930" cy="19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14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3ACBA-D7B3-40DE-96F8-6B3B07E5BAEF}"/>
              </a:ext>
            </a:extLst>
          </p:cNvPr>
          <p:cNvSpPr txBox="1"/>
          <p:nvPr/>
        </p:nvSpPr>
        <p:spPr>
          <a:xfrm>
            <a:off x="637607" y="92019"/>
            <a:ext cx="921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348"/>
                </a:solidFill>
                <a:latin typeface="Helvetica Neue"/>
              </a:rPr>
              <a:t>Clean Ammonia</a:t>
            </a:r>
            <a:endParaRPr lang="en-NZ" sz="4000" b="1" dirty="0">
              <a:solidFill>
                <a:srgbClr val="008348"/>
              </a:solidFill>
              <a:latin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9A81F-FBCB-4D67-B50A-5013BAD51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91" y="933176"/>
            <a:ext cx="3631637" cy="2362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8C611-865E-4CBB-96F1-D2F0CB31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747" y="445962"/>
            <a:ext cx="4465707" cy="2453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DCBA7-5B09-455B-81A4-FA90BB28E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07" y="3429000"/>
            <a:ext cx="7728694" cy="3176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D93D04-8961-4EFF-96CD-33F83D56C0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05"/>
          <a:stretch/>
        </p:blipFill>
        <p:spPr>
          <a:xfrm>
            <a:off x="8589526" y="3526536"/>
            <a:ext cx="3361817" cy="2130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3123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89A796-383C-4F9C-998F-37A6896AF3A7}"/>
              </a:ext>
            </a:extLst>
          </p:cNvPr>
          <p:cNvSpPr txBox="1"/>
          <p:nvPr/>
        </p:nvSpPr>
        <p:spPr>
          <a:xfrm>
            <a:off x="961694" y="327515"/>
            <a:ext cx="683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348"/>
                </a:solidFill>
                <a:latin typeface="Helvetica Neue"/>
              </a:rPr>
              <a:t>Phosphate solubilization</a:t>
            </a:r>
            <a:endParaRPr lang="en-NZ" sz="4000" b="1" dirty="0">
              <a:solidFill>
                <a:srgbClr val="008348"/>
              </a:solidFill>
              <a:latin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C974E-A62A-4B55-B7C4-C1718BBF3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43" y="4110940"/>
            <a:ext cx="1775614" cy="2232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FA0CE7-F857-4D11-9184-0C1726E83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909" y="2970213"/>
            <a:ext cx="2769256" cy="2769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34379-8D63-48B6-BC78-37D2D75CC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698" y="4160460"/>
            <a:ext cx="899238" cy="2370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E97FA4-DB94-47FF-9AC5-35CE1527E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1183" y="3602957"/>
            <a:ext cx="2133182" cy="2854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31BADD-FFCD-4CD7-BD51-AFEAA49F1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96" y="4160519"/>
            <a:ext cx="1188823" cy="22252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6A878B-4CAA-4033-AE5C-8B959D593116}"/>
              </a:ext>
            </a:extLst>
          </p:cNvPr>
          <p:cNvSpPr txBox="1"/>
          <p:nvPr/>
        </p:nvSpPr>
        <p:spPr>
          <a:xfrm>
            <a:off x="436286" y="1235769"/>
            <a:ext cx="107925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Phosphorus – limiting nutrient in the soil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Not in a plant available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Some soil microbes (bacteria and fungi) can solubilize the phosphate and make it more readily taken up by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Range of commercial inoculants in the market 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2830147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10CA3-ED23-497F-973D-92222D15D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38" y="1114789"/>
            <a:ext cx="11134346" cy="5743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FB0CF-0019-4D14-BF9B-ACA550AE522D}"/>
              </a:ext>
            </a:extLst>
          </p:cNvPr>
          <p:cNvSpPr txBox="1"/>
          <p:nvPr/>
        </p:nvSpPr>
        <p:spPr>
          <a:xfrm>
            <a:off x="1045462" y="151213"/>
            <a:ext cx="6803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348"/>
                </a:solidFill>
              </a:rPr>
              <a:t>Ultraviolet Light Technology</a:t>
            </a:r>
            <a:endParaRPr lang="en-NZ" sz="4000" b="1" dirty="0">
              <a:solidFill>
                <a:srgbClr val="0083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025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097921-5DBC-4287-B7F4-3F11B2E2C1DA}"/>
              </a:ext>
            </a:extLst>
          </p:cNvPr>
          <p:cNvSpPr txBox="1"/>
          <p:nvPr/>
        </p:nvSpPr>
        <p:spPr>
          <a:xfrm>
            <a:off x="2530258" y="1377863"/>
            <a:ext cx="4133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Biolumic</a:t>
            </a:r>
            <a:endParaRPr lang="en-NZ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AF4F5-174D-4055-9264-A4F83D82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6" y="538420"/>
            <a:ext cx="11726812" cy="616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84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09037-4554-43EE-BAF1-F13664EC6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601"/>
            <a:ext cx="12188825" cy="654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46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097921-5DBC-4287-B7F4-3F11B2E2C1DA}"/>
              </a:ext>
            </a:extLst>
          </p:cNvPr>
          <p:cNvSpPr txBox="1"/>
          <p:nvPr/>
        </p:nvSpPr>
        <p:spPr>
          <a:xfrm>
            <a:off x="463463" y="345910"/>
            <a:ext cx="11725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FAR and </a:t>
            </a:r>
            <a:r>
              <a:rPr lang="en-US" sz="4400" dirty="0" err="1"/>
              <a:t>Biolumic</a:t>
            </a:r>
            <a:r>
              <a:rPr lang="en-US" sz="4400" dirty="0"/>
              <a:t> - Maize collaboration</a:t>
            </a:r>
            <a:endParaRPr lang="en-NZ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6EB97-30E4-46B0-B01B-A2345EAF0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97" y="1293524"/>
            <a:ext cx="7521847" cy="4084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6C698F-12BE-4EBC-82BB-001C3C2DD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014" y="1171014"/>
            <a:ext cx="4317165" cy="2349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CC9607-92B5-469D-A5F1-37CA7FE1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690" y="3755136"/>
            <a:ext cx="3575489" cy="1979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4FACE-A718-4464-BF24-1A11F4CF5988}"/>
              </a:ext>
            </a:extLst>
          </p:cNvPr>
          <p:cNvSpPr txBox="1"/>
          <p:nvPr/>
        </p:nvSpPr>
        <p:spPr>
          <a:xfrm>
            <a:off x="1741980" y="5846299"/>
            <a:ext cx="674071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Average 10% increase in maize yield – both silage and grain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for all hybrids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98645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14541-163B-4E63-82EC-B071FE93D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285" y="248977"/>
            <a:ext cx="11201400" cy="1142702"/>
          </a:xfrm>
        </p:spPr>
        <p:txBody>
          <a:bodyPr/>
          <a:lstStyle/>
          <a:p>
            <a:r>
              <a:rPr lang="en-NZ" dirty="0"/>
              <a:t>Biologicals are here to stay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938DB-3EE7-46F0-9406-140434B9D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117" y="1599363"/>
            <a:ext cx="11198483" cy="4524784"/>
          </a:xfrm>
        </p:spPr>
        <p:txBody>
          <a:bodyPr/>
          <a:lstStyle/>
          <a:p>
            <a:pPr marL="457063" indent="-457063">
              <a:buFont typeface="Arial" panose="020B0604020202020204" pitchFamily="34" charset="0"/>
              <a:buChar char="•"/>
            </a:pPr>
            <a:endParaRPr lang="en-NZ" sz="2399" dirty="0"/>
          </a:p>
          <a:p>
            <a:pPr marL="457063" indent="-457063">
              <a:buFont typeface="Arial" panose="020B0604020202020204" pitchFamily="34" charset="0"/>
              <a:buChar char="•"/>
            </a:pPr>
            <a:endParaRPr lang="en-NZ" sz="2599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CD0BA-4E61-4C89-9491-4BFCFB9A2EA2}"/>
              </a:ext>
            </a:extLst>
          </p:cNvPr>
          <p:cNvSpPr txBox="1"/>
          <p:nvPr/>
        </p:nvSpPr>
        <p:spPr>
          <a:xfrm>
            <a:off x="1090661" y="1599363"/>
            <a:ext cx="3644295" cy="13846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063" indent="-457063">
              <a:buFont typeface="Arial" panose="020B0604020202020204" pitchFamily="34" charset="0"/>
              <a:buChar char="•"/>
            </a:pPr>
            <a:r>
              <a:rPr lang="en-NZ" sz="2799" dirty="0"/>
              <a:t>Consumer demand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NZ" sz="2799" dirty="0" err="1"/>
              <a:t>Agchem</a:t>
            </a:r>
            <a:r>
              <a:rPr lang="en-NZ" sz="2799" dirty="0"/>
              <a:t> regulations</a:t>
            </a:r>
          </a:p>
          <a:p>
            <a:pPr marL="457063" indent="-457063">
              <a:buFont typeface="Arial" panose="020B0604020202020204" pitchFamily="34" charset="0"/>
              <a:buChar char="•"/>
            </a:pPr>
            <a:r>
              <a:rPr lang="en-NZ" sz="2799" dirty="0"/>
              <a:t>Climate change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919E9-1A89-4618-A493-197B300F62CD}"/>
              </a:ext>
            </a:extLst>
          </p:cNvPr>
          <p:cNvSpPr txBox="1"/>
          <p:nvPr/>
        </p:nvSpPr>
        <p:spPr>
          <a:xfrm>
            <a:off x="986155" y="3995948"/>
            <a:ext cx="2544829" cy="17538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1799" dirty="0" err="1"/>
              <a:t>Marrone</a:t>
            </a:r>
            <a:r>
              <a:rPr lang="en-NZ" sz="1799" dirty="0"/>
              <a:t> </a:t>
            </a:r>
            <a:r>
              <a:rPr lang="en-NZ" sz="1799" dirty="0" err="1"/>
              <a:t>BioInnovations</a:t>
            </a:r>
            <a:endParaRPr lang="en-NZ" sz="1799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1799" dirty="0" err="1"/>
              <a:t>Koppert</a:t>
            </a:r>
            <a:endParaRPr lang="en-NZ" sz="1799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1799" dirty="0" err="1"/>
              <a:t>BioWorks</a:t>
            </a:r>
            <a:endParaRPr lang="en-NZ" sz="1799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1799" dirty="0" err="1"/>
              <a:t>Isagro</a:t>
            </a:r>
            <a:endParaRPr lang="en-NZ" sz="1799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1799" dirty="0"/>
              <a:t>Stockton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1D7B96-BA4A-492B-BAB0-AEE9170A9F8B}"/>
              </a:ext>
            </a:extLst>
          </p:cNvPr>
          <p:cNvSpPr txBox="1"/>
          <p:nvPr/>
        </p:nvSpPr>
        <p:spPr>
          <a:xfrm>
            <a:off x="4323738" y="3995948"/>
            <a:ext cx="2331679" cy="17538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1799" dirty="0"/>
              <a:t>Bayer Crop Science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1799" dirty="0"/>
              <a:t>BASF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1799" dirty="0" err="1"/>
              <a:t>Nufarm</a:t>
            </a:r>
            <a:endParaRPr lang="en-NZ" sz="1799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1799" dirty="0"/>
              <a:t>Syngenta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1799" dirty="0" err="1"/>
              <a:t>DowDupont</a:t>
            </a:r>
            <a:endParaRPr lang="en-NZ" sz="1799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NZ" sz="1799" dirty="0"/>
              <a:t>Sumitomo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D825A4B-2F5F-4314-9E19-3F9892F9B550}"/>
              </a:ext>
            </a:extLst>
          </p:cNvPr>
          <p:cNvSpPr/>
          <p:nvPr/>
        </p:nvSpPr>
        <p:spPr>
          <a:xfrm flipV="1">
            <a:off x="3539615" y="4323678"/>
            <a:ext cx="793818" cy="4607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799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1DB1739-26D9-425E-8509-191830B816A3}"/>
              </a:ext>
            </a:extLst>
          </p:cNvPr>
          <p:cNvSpPr/>
          <p:nvPr/>
        </p:nvSpPr>
        <p:spPr>
          <a:xfrm flipV="1">
            <a:off x="3529921" y="4919796"/>
            <a:ext cx="793818" cy="46078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7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E56FB-9965-400C-B11E-A826D20810AF}"/>
              </a:ext>
            </a:extLst>
          </p:cNvPr>
          <p:cNvSpPr txBox="1"/>
          <p:nvPr/>
        </p:nvSpPr>
        <p:spPr>
          <a:xfrm>
            <a:off x="7278722" y="1566281"/>
            <a:ext cx="4529631" cy="36923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NZ" sz="2399" dirty="0"/>
              <a:t>NZ situation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NZ" sz="2399" dirty="0"/>
              <a:t>Market size constrains BP development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NZ" sz="2399" dirty="0"/>
              <a:t>Market size too small for multinationals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NZ" sz="2399" dirty="0"/>
              <a:t>Importing constraints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NZ" sz="2399" dirty="0"/>
              <a:t>Regulatory constraints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NZ" sz="2399" dirty="0"/>
              <a:t>Cost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en-NZ" sz="2399" dirty="0"/>
              <a:t>Complexity</a:t>
            </a:r>
          </a:p>
          <a:p>
            <a:r>
              <a:rPr lang="en-NZ" sz="1799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9110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9AF1FD4-A32A-4257-A1C1-5EE91AC66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904"/>
          <a:stretch/>
        </p:blipFill>
        <p:spPr>
          <a:xfrm>
            <a:off x="6864098" y="609681"/>
            <a:ext cx="5038072" cy="35731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929BC85-272F-45C6-99A9-42A602273A63}"/>
              </a:ext>
            </a:extLst>
          </p:cNvPr>
          <p:cNvSpPr txBox="1"/>
          <p:nvPr/>
        </p:nvSpPr>
        <p:spPr>
          <a:xfrm>
            <a:off x="1152178" y="5786653"/>
            <a:ext cx="7235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Replaces up to 50% of the plant’s nitrogen needs</a:t>
            </a:r>
            <a:endParaRPr lang="en-NZ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061BBA-CB6E-4667-9456-DA1DC43A5347}"/>
              </a:ext>
            </a:extLst>
          </p:cNvPr>
          <p:cNvSpPr txBox="1"/>
          <p:nvPr/>
        </p:nvSpPr>
        <p:spPr>
          <a:xfrm>
            <a:off x="666760" y="3499724"/>
            <a:ext cx="491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Registered in the US – corn, soybean</a:t>
            </a:r>
          </a:p>
          <a:p>
            <a:endParaRPr lang="en-US" sz="2400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2400" dirty="0"/>
              <a:t>In-furrow and foliar applications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2400" dirty="0"/>
              <a:t>Up to 20% yield increase (10 </a:t>
            </a:r>
            <a:r>
              <a:rPr lang="en-US" sz="2400" dirty="0" err="1"/>
              <a:t>bu</a:t>
            </a:r>
            <a:r>
              <a:rPr lang="en-US" sz="2400" dirty="0"/>
              <a:t>/ac)</a:t>
            </a:r>
            <a:endParaRPr lang="en-NZ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3C6FA-09D7-4554-B46C-9618149D8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88" y="240350"/>
            <a:ext cx="5038072" cy="2767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C93B56-61EB-494E-A94A-DAB6F544D1FD}"/>
              </a:ext>
            </a:extLst>
          </p:cNvPr>
          <p:cNvSpPr txBox="1"/>
          <p:nvPr/>
        </p:nvSpPr>
        <p:spPr>
          <a:xfrm>
            <a:off x="8541886" y="3798332"/>
            <a:ext cx="168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 Corn trial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72881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DB88E6-16F5-4A69-BEA6-1406760AB4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4"/>
          <a:stretch/>
        </p:blipFill>
        <p:spPr>
          <a:xfrm>
            <a:off x="353698" y="538154"/>
            <a:ext cx="3742814" cy="2427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B00184-4BBB-42C8-BB04-7E71E1B4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314" y="407858"/>
            <a:ext cx="3985326" cy="343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3E13CE-7C52-4D09-939A-51D4E496C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95" y="3991502"/>
            <a:ext cx="5833505" cy="1799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9FC96-1527-4419-9007-AD11112A5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65" y="538154"/>
            <a:ext cx="3476383" cy="3021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9E6668-6BBD-40AA-B748-57AAAADAA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45" y="3386763"/>
            <a:ext cx="3229667" cy="3221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4411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FDEBF54-4E22-4818-A5B5-E6EA7A0D917C}"/>
              </a:ext>
            </a:extLst>
          </p:cNvPr>
          <p:cNvGrpSpPr/>
          <p:nvPr/>
        </p:nvGrpSpPr>
        <p:grpSpPr>
          <a:xfrm>
            <a:off x="537641" y="1023155"/>
            <a:ext cx="9802368" cy="5894832"/>
            <a:chOff x="716420" y="1098461"/>
            <a:chExt cx="7758393" cy="4792267"/>
          </a:xfrm>
        </p:grpSpPr>
        <p:pic>
          <p:nvPicPr>
            <p:cNvPr id="2" name="Picture 1" descr="Pest Management Continuum.jpg">
              <a:extLst>
                <a:ext uri="{FF2B5EF4-FFF2-40B4-BE49-F238E27FC236}">
                  <a16:creationId xmlns:a16="http://schemas.microsoft.com/office/drawing/2014/main" id="{32D2D308-D1B8-4EB6-82F8-D40EA1BC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9918" t="16084" r="7802" b="12587"/>
            <a:stretch>
              <a:fillRect/>
            </a:stretch>
          </p:blipFill>
          <p:spPr>
            <a:xfrm>
              <a:off x="1004514" y="1098461"/>
              <a:ext cx="7470299" cy="4792267"/>
            </a:xfrm>
            <a:prstGeom prst="roundRect">
              <a:avLst>
                <a:gd name="adj" fmla="val 3514"/>
              </a:avLst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83462D-2107-4AB7-88FD-ED2CF5A798B6}"/>
                </a:ext>
              </a:extLst>
            </p:cNvPr>
            <p:cNvSpPr txBox="1"/>
            <p:nvPr/>
          </p:nvSpPr>
          <p:spPr>
            <a:xfrm>
              <a:off x="3030642" y="1878544"/>
              <a:ext cx="3418045" cy="779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9" b="1" dirty="0"/>
                <a:t>Chemically</a:t>
              </a:r>
            </a:p>
            <a:p>
              <a:pPr algn="ctr"/>
              <a:r>
                <a:rPr lang="en-US" sz="1999" b="1" dirty="0"/>
                <a:t>Intensive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976597-041B-4B71-9BAB-58EFE888E60C}"/>
                </a:ext>
              </a:extLst>
            </p:cNvPr>
            <p:cNvSpPr txBox="1"/>
            <p:nvPr/>
          </p:nvSpPr>
          <p:spPr>
            <a:xfrm>
              <a:off x="1995469" y="3509927"/>
              <a:ext cx="5488391" cy="1118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9" b="1" dirty="0"/>
                <a:t>“Sustainable”</a:t>
              </a:r>
              <a:br>
                <a:rPr lang="en-US" sz="1999" b="1" dirty="0"/>
              </a:br>
              <a:r>
                <a:rPr lang="en-US" sz="1999" b="1" dirty="0" err="1"/>
                <a:t>Biologicals</a:t>
              </a:r>
              <a:r>
                <a:rPr lang="en-US" sz="1999" b="1" dirty="0"/>
                <a:t> + Chemicals</a:t>
              </a:r>
              <a:br>
                <a:rPr lang="en-US" sz="1999" b="1" dirty="0"/>
              </a:br>
              <a:r>
                <a:rPr lang="en-US" sz="1999" b="1" i="1" dirty="0"/>
                <a:t>(bio-based products as base of the program)</a:t>
              </a:r>
              <a:endParaRPr lang="en-US" sz="1999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D6BF96-0C74-4C86-BCC2-30141EC5585F}"/>
                </a:ext>
              </a:extLst>
            </p:cNvPr>
            <p:cNvSpPr txBox="1"/>
            <p:nvPr/>
          </p:nvSpPr>
          <p:spPr>
            <a:xfrm>
              <a:off x="3030642" y="4948432"/>
              <a:ext cx="3418045" cy="440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9" b="1" dirty="0"/>
                <a:t>Organic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4B3549-1A29-4DFC-9195-79256527B9DF}"/>
                </a:ext>
              </a:extLst>
            </p:cNvPr>
            <p:cNvSpPr txBox="1"/>
            <p:nvPr/>
          </p:nvSpPr>
          <p:spPr>
            <a:xfrm rot="16200000">
              <a:off x="-770288" y="3278359"/>
              <a:ext cx="3418045" cy="444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9" b="1" dirty="0"/>
                <a:t>METHOD</a:t>
              </a:r>
              <a:endParaRPr lang="en-US" sz="1799" b="1" dirty="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C7C6B9AC-0B36-42C7-9ABE-1F6B1C7777D7}"/>
              </a:ext>
            </a:extLst>
          </p:cNvPr>
          <p:cNvSpPr txBox="1">
            <a:spLocks/>
          </p:cNvSpPr>
          <p:nvPr/>
        </p:nvSpPr>
        <p:spPr>
          <a:xfrm>
            <a:off x="1622474" y="-181781"/>
            <a:ext cx="8716597" cy="1381889"/>
          </a:xfrm>
          <a:prstGeom prst="rect">
            <a:avLst/>
          </a:prstGeom>
        </p:spPr>
        <p:txBody>
          <a:bodyPr vert="horz" lIns="91416" tIns="45708" rIns="91416" bIns="45708" rtlCol="0" anchor="ctr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999" b="1" dirty="0">
                <a:solidFill>
                  <a:srgbClr val="046927"/>
                </a:solidFill>
                <a:cs typeface="Helvetica Neue"/>
              </a:rPr>
              <a:t>Future Agriculture</a:t>
            </a:r>
          </a:p>
        </p:txBody>
      </p:sp>
    </p:spTree>
    <p:extLst>
      <p:ext uri="{BB962C8B-B14F-4D97-AF65-F5344CB8AC3E}">
        <p14:creationId xmlns:p14="http://schemas.microsoft.com/office/powerpoint/2010/main" val="2459915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F538D-B196-4A57-B9E5-56C431023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860" y="2201683"/>
            <a:ext cx="11225893" cy="1142702"/>
          </a:xfrm>
        </p:spPr>
        <p:txBody>
          <a:bodyPr>
            <a:normAutofit/>
          </a:bodyPr>
          <a:lstStyle/>
          <a:p>
            <a:r>
              <a:rPr lang="en-NZ" sz="5398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6020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320BFA5A-190C-4111-BE49-4C0B8FE2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270" y="89173"/>
            <a:ext cx="8227457" cy="1142702"/>
          </a:xfrm>
        </p:spPr>
        <p:txBody>
          <a:bodyPr/>
          <a:lstStyle/>
          <a:p>
            <a:r>
              <a:rPr lang="en-US" dirty="0"/>
              <a:t>Pivot Bio – </a:t>
            </a:r>
            <a:r>
              <a:rPr lang="en-US" dirty="0" err="1"/>
              <a:t>ProveN</a:t>
            </a:r>
            <a:r>
              <a:rPr lang="en-US" baseline="30000" dirty="0"/>
              <a:t>®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7C3C99-6940-4E10-B44C-A8D383E6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32" y="1653650"/>
            <a:ext cx="3594835" cy="1775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CB83BD-D4F1-4185-B077-71B7BD431391}"/>
              </a:ext>
            </a:extLst>
          </p:cNvPr>
          <p:cNvSpPr txBox="1"/>
          <p:nvPr/>
        </p:nvSpPr>
        <p:spPr>
          <a:xfrm>
            <a:off x="664187" y="3608804"/>
            <a:ext cx="348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Klebsiella </a:t>
            </a:r>
            <a:r>
              <a:rPr lang="en-US" sz="2800" i="1" dirty="0" err="1"/>
              <a:t>variicola</a:t>
            </a:r>
            <a:r>
              <a:rPr lang="en-US" sz="2800" i="1" dirty="0"/>
              <a:t> </a:t>
            </a:r>
            <a:r>
              <a:rPr lang="en-US" sz="2800" dirty="0"/>
              <a:t>137</a:t>
            </a:r>
            <a:endParaRPr lang="en-NZ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1C0231-B353-481E-91F4-D0EDB2D17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31" y="4311829"/>
            <a:ext cx="3594835" cy="1858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4B5D71-B750-45CB-B16D-80D87511B2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13" t="63430" r="26105"/>
          <a:stretch/>
        </p:blipFill>
        <p:spPr>
          <a:xfrm>
            <a:off x="5340196" y="1584622"/>
            <a:ext cx="4350843" cy="4571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16053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5D9E5-9C6F-43FD-A373-0A9491D1D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6" b="82144"/>
          <a:stretch/>
        </p:blipFill>
        <p:spPr>
          <a:xfrm>
            <a:off x="863846" y="312455"/>
            <a:ext cx="3318285" cy="7903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7DF551-7202-4CBB-BA43-5FFF86074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047" y="499872"/>
            <a:ext cx="7143344" cy="4175767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94709F-9D8E-4DC1-8CA7-D3980C301D1C}"/>
              </a:ext>
            </a:extLst>
          </p:cNvPr>
          <p:cNvSpPr txBox="1"/>
          <p:nvPr/>
        </p:nvSpPr>
        <p:spPr>
          <a:xfrm>
            <a:off x="1233479" y="1879869"/>
            <a:ext cx="1898862" cy="70788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Corn, Wheat, Barley, Rye, Rice</a:t>
            </a:r>
            <a:endParaRPr lang="en-NZ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1D8C34-1108-42E1-BFEC-AFD25A2BEEBF}"/>
              </a:ext>
            </a:extLst>
          </p:cNvPr>
          <p:cNvSpPr txBox="1"/>
          <p:nvPr/>
        </p:nvSpPr>
        <p:spPr>
          <a:xfrm>
            <a:off x="352059" y="3055923"/>
            <a:ext cx="43418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2800" dirty="0"/>
              <a:t>Applied in-furrow at planting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2800" dirty="0"/>
              <a:t>Produces 25 </a:t>
            </a:r>
            <a:r>
              <a:rPr lang="en-US" sz="2800" dirty="0" err="1"/>
              <a:t>lbs</a:t>
            </a:r>
            <a:r>
              <a:rPr lang="en-US" sz="2800" dirty="0"/>
              <a:t> N (40 </a:t>
            </a:r>
            <a:r>
              <a:rPr lang="en-US" sz="2800" dirty="0" err="1"/>
              <a:t>lbs</a:t>
            </a:r>
            <a:r>
              <a:rPr lang="en-US" sz="2800" dirty="0"/>
              <a:t> synth N)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2800" dirty="0"/>
              <a:t>Costs - $20 per acre ($100 per acre synth N)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1019626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DC203-A88A-484B-B39B-C56C109DB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566" y="5519773"/>
            <a:ext cx="2155155" cy="980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C90190-9892-4C9F-8B56-D14486C8F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961" y="260988"/>
            <a:ext cx="4725171" cy="5159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3ACBA-D7B3-40DE-96F8-6B3B07E5BAEF}"/>
              </a:ext>
            </a:extLst>
          </p:cNvPr>
          <p:cNvSpPr txBox="1"/>
          <p:nvPr/>
        </p:nvSpPr>
        <p:spPr>
          <a:xfrm>
            <a:off x="637607" y="416436"/>
            <a:ext cx="5051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8348"/>
                </a:solidFill>
                <a:latin typeface="Helvetica Neue"/>
              </a:rPr>
              <a:t>Corteva</a:t>
            </a:r>
            <a:r>
              <a:rPr lang="en-US" sz="4000" b="1" dirty="0">
                <a:solidFill>
                  <a:srgbClr val="008348"/>
                </a:solidFill>
                <a:latin typeface="Helvetica Neue"/>
              </a:rPr>
              <a:t> - </a:t>
            </a:r>
            <a:r>
              <a:rPr lang="en-US" sz="4000" b="1" dirty="0" err="1">
                <a:solidFill>
                  <a:srgbClr val="008348"/>
                </a:solidFill>
                <a:latin typeface="Helvetica Neue"/>
              </a:rPr>
              <a:t>Utrisha</a:t>
            </a:r>
            <a:r>
              <a:rPr lang="en-US" sz="4000" b="1" baseline="30000" dirty="0" err="1">
                <a:solidFill>
                  <a:srgbClr val="008348"/>
                </a:solidFill>
                <a:latin typeface="Helvetica Neue"/>
              </a:rPr>
              <a:t>®</a:t>
            </a:r>
            <a:r>
              <a:rPr lang="en-US" sz="4000" b="1" dirty="0" err="1">
                <a:solidFill>
                  <a:srgbClr val="008348"/>
                </a:solidFill>
                <a:latin typeface="Helvetica Neue"/>
              </a:rPr>
              <a:t>N</a:t>
            </a:r>
            <a:endParaRPr lang="en-NZ" sz="4000" b="1" dirty="0">
              <a:solidFill>
                <a:srgbClr val="008348"/>
              </a:solidFill>
              <a:latin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116D7-4E00-4BC4-869A-479D33808077}"/>
              </a:ext>
            </a:extLst>
          </p:cNvPr>
          <p:cNvSpPr txBox="1"/>
          <p:nvPr/>
        </p:nvSpPr>
        <p:spPr>
          <a:xfrm>
            <a:off x="737790" y="1793970"/>
            <a:ext cx="487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/>
              <a:t>Methylobacterium</a:t>
            </a:r>
            <a:r>
              <a:rPr lang="en-US" sz="2800" i="1" dirty="0"/>
              <a:t> </a:t>
            </a:r>
            <a:r>
              <a:rPr lang="en-US" sz="2800" i="1" dirty="0" err="1"/>
              <a:t>symbioticum</a:t>
            </a:r>
            <a:endParaRPr lang="en-NZ" sz="28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F9B9F1-7597-4213-8DF6-138DA278F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41" y="2702732"/>
            <a:ext cx="6236119" cy="26251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A3D5D7-2EFF-40B3-BEC6-6667567935E9}"/>
              </a:ext>
            </a:extLst>
          </p:cNvPr>
          <p:cNvSpPr txBox="1"/>
          <p:nvPr/>
        </p:nvSpPr>
        <p:spPr>
          <a:xfrm>
            <a:off x="1083615" y="5686828"/>
            <a:ext cx="31470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Cereals, Oilseed Rape, Maize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14442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3ACBA-D7B3-40DE-96F8-6B3B07E5BAEF}"/>
              </a:ext>
            </a:extLst>
          </p:cNvPr>
          <p:cNvSpPr txBox="1"/>
          <p:nvPr/>
        </p:nvSpPr>
        <p:spPr>
          <a:xfrm>
            <a:off x="961694" y="406152"/>
            <a:ext cx="921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348"/>
                </a:solidFill>
                <a:latin typeface="Helvetica Neue"/>
              </a:rPr>
              <a:t>Sounds too good to be true</a:t>
            </a:r>
            <a:endParaRPr lang="en-NZ" sz="4000" b="1" dirty="0">
              <a:solidFill>
                <a:srgbClr val="008348"/>
              </a:solidFill>
              <a:latin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310293-02B4-4E50-A73F-C09CA2153607}"/>
              </a:ext>
            </a:extLst>
          </p:cNvPr>
          <p:cNvSpPr txBox="1"/>
          <p:nvPr/>
        </p:nvSpPr>
        <p:spPr>
          <a:xfrm>
            <a:off x="316991" y="1561749"/>
            <a:ext cx="633984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 are considered new organisms to NZ – so import/regulatory hurdles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Some use a GE process during production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Independent evaluation by US land-grant Universities (65 trials across 5 states)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Limited yield benefits from using these products</a:t>
            </a:r>
            <a:endParaRPr lang="en-NZ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2FE4D9-10A9-4622-A9E2-B078BFA02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864" y="1905127"/>
            <a:ext cx="4942864" cy="25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7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3ACBA-D7B3-40DE-96F8-6B3B07E5BAEF}"/>
              </a:ext>
            </a:extLst>
          </p:cNvPr>
          <p:cNvSpPr txBox="1"/>
          <p:nvPr/>
        </p:nvSpPr>
        <p:spPr>
          <a:xfrm>
            <a:off x="1487647" y="538356"/>
            <a:ext cx="921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348"/>
                </a:solidFill>
                <a:latin typeface="Helvetica Neue"/>
              </a:rPr>
              <a:t>NZ research and development</a:t>
            </a:r>
            <a:endParaRPr lang="en-NZ" sz="4000" b="1" dirty="0">
              <a:solidFill>
                <a:srgbClr val="008348"/>
              </a:solidFill>
              <a:latin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34991C-AB25-44FE-8848-D2FB2288F4E2}"/>
              </a:ext>
            </a:extLst>
          </p:cNvPr>
          <p:cNvSpPr txBox="1"/>
          <p:nvPr/>
        </p:nvSpPr>
        <p:spPr>
          <a:xfrm>
            <a:off x="961694" y="1780032"/>
            <a:ext cx="102061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FAR contracted Lincoln </a:t>
            </a:r>
            <a:r>
              <a:rPr lang="en-US" sz="2800" dirty="0" err="1"/>
              <a:t>Agritech</a:t>
            </a:r>
            <a:r>
              <a:rPr lang="en-US" sz="2800" dirty="0"/>
              <a:t> to isolate N-fixing bacteria from NZ arable soils/crops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Approx. 200 isolates from barley/wheat/maize/grass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Screened in lab and glasshouse trials on barley, maize and wheat.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Some promising results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50% N application plus inoculant = 100% N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711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3ACBA-D7B3-40DE-96F8-6B3B07E5BAEF}"/>
              </a:ext>
            </a:extLst>
          </p:cNvPr>
          <p:cNvSpPr txBox="1"/>
          <p:nvPr/>
        </p:nvSpPr>
        <p:spPr>
          <a:xfrm>
            <a:off x="1487647" y="305687"/>
            <a:ext cx="921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348"/>
                </a:solidFill>
                <a:latin typeface="Helvetica Neue"/>
              </a:rPr>
              <a:t>Barley trial</a:t>
            </a:r>
            <a:endParaRPr lang="en-NZ" sz="4000" b="1" dirty="0">
              <a:solidFill>
                <a:srgbClr val="008348"/>
              </a:solidFill>
              <a:latin typeface="Helvetica Neue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EC2491-CADA-479A-A47D-C84324F90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7" y="1294123"/>
            <a:ext cx="6803136" cy="428513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664DA01-F427-4F16-A841-5C1EF12011E3}"/>
              </a:ext>
            </a:extLst>
          </p:cNvPr>
          <p:cNvSpPr/>
          <p:nvPr/>
        </p:nvSpPr>
        <p:spPr>
          <a:xfrm>
            <a:off x="1097280" y="2939866"/>
            <a:ext cx="609600" cy="496824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BA4DA5-518B-477E-84C4-1F1525983862}"/>
              </a:ext>
            </a:extLst>
          </p:cNvPr>
          <p:cNvSpPr txBox="1"/>
          <p:nvPr/>
        </p:nvSpPr>
        <p:spPr>
          <a:xfrm>
            <a:off x="439339" y="5634372"/>
            <a:ext cx="25350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50% N control</a:t>
            </a:r>
          </a:p>
          <a:p>
            <a:r>
              <a:rPr lang="en-US" dirty="0"/>
              <a:t>100% N control</a:t>
            </a:r>
          </a:p>
          <a:p>
            <a:r>
              <a:rPr lang="en-US" dirty="0"/>
              <a:t>50% N + treatment</a:t>
            </a:r>
            <a:endParaRPr lang="en-NZ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9B88BC-5CEA-4441-B02E-9C1DC9199DB4}"/>
              </a:ext>
            </a:extLst>
          </p:cNvPr>
          <p:cNvSpPr txBox="1"/>
          <p:nvPr/>
        </p:nvSpPr>
        <p:spPr>
          <a:xfrm>
            <a:off x="7632192" y="416960"/>
            <a:ext cx="2767584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Plant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of Tillers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Root and shoot DW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Chlorophyll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Seed 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Seed DW</a:t>
            </a:r>
            <a:endParaRPr lang="en-NZ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458500-CF23-4FA5-B42C-39C37A292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0" t="52801" r="51588" b="11822"/>
          <a:stretch/>
        </p:blipFill>
        <p:spPr>
          <a:xfrm>
            <a:off x="7633376" y="2525077"/>
            <a:ext cx="3825923" cy="3207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682D79-00A5-477F-AFAD-F15A33A32AB5}"/>
              </a:ext>
            </a:extLst>
          </p:cNvPr>
          <p:cNvSpPr txBox="1"/>
          <p:nvPr/>
        </p:nvSpPr>
        <p:spPr>
          <a:xfrm>
            <a:off x="7732776" y="5372762"/>
            <a:ext cx="76809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100% N control</a:t>
            </a:r>
            <a:endParaRPr lang="en-NZ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A984FD-3AFE-483E-9E5D-CD4C94D6B4CD}"/>
              </a:ext>
            </a:extLst>
          </p:cNvPr>
          <p:cNvSpPr txBox="1"/>
          <p:nvPr/>
        </p:nvSpPr>
        <p:spPr>
          <a:xfrm>
            <a:off x="8785142" y="5372762"/>
            <a:ext cx="76809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50% N </a:t>
            </a:r>
          </a:p>
          <a:p>
            <a:pPr algn="ctr"/>
            <a:r>
              <a:rPr lang="en-US" sz="1400" dirty="0"/>
              <a:t> </a:t>
            </a:r>
            <a:r>
              <a:rPr lang="en-US" sz="1400" dirty="0" err="1"/>
              <a:t>Trt</a:t>
            </a:r>
            <a:r>
              <a:rPr lang="en-US" sz="1400" dirty="0"/>
              <a:t> 1</a:t>
            </a:r>
            <a:endParaRPr lang="en-NZ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ACB723-8694-4429-B501-DD7DDDEC4CD8}"/>
              </a:ext>
            </a:extLst>
          </p:cNvPr>
          <p:cNvSpPr txBox="1"/>
          <p:nvPr/>
        </p:nvSpPr>
        <p:spPr>
          <a:xfrm>
            <a:off x="9732076" y="5372762"/>
            <a:ext cx="76809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50% N                     </a:t>
            </a:r>
            <a:r>
              <a:rPr lang="en-US" sz="1400" dirty="0" err="1"/>
              <a:t>Trt</a:t>
            </a:r>
            <a:r>
              <a:rPr lang="en-US" sz="1400" dirty="0"/>
              <a:t> 2</a:t>
            </a:r>
            <a:endParaRPr lang="en-NZ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7F82F1-BB95-40E1-9798-D96B62F0B5AC}"/>
              </a:ext>
            </a:extLst>
          </p:cNvPr>
          <p:cNvSpPr txBox="1"/>
          <p:nvPr/>
        </p:nvSpPr>
        <p:spPr>
          <a:xfrm>
            <a:off x="10701176" y="5375074"/>
            <a:ext cx="76809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50% N    </a:t>
            </a:r>
            <a:r>
              <a:rPr lang="en-US" sz="1400" dirty="0" err="1"/>
              <a:t>Trt</a:t>
            </a:r>
            <a:r>
              <a:rPr lang="en-US" sz="1400" dirty="0"/>
              <a:t> 3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1132547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DCD8F89-137D-4589-A0B7-66834492E46E}"/>
              </a:ext>
            </a:extLst>
          </p:cNvPr>
          <p:cNvSpPr txBox="1">
            <a:spLocks/>
          </p:cNvSpPr>
          <p:nvPr/>
        </p:nvSpPr>
        <p:spPr bwMode="auto">
          <a:xfrm>
            <a:off x="961694" y="484459"/>
            <a:ext cx="9308741" cy="6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rgbClr val="008348"/>
                </a:solidFill>
                <a:latin typeface="Helvetica Neue"/>
                <a:ea typeface="+mj-ea"/>
                <a:cs typeface="+mj-cs"/>
              </a:defRPr>
            </a:lvl1pPr>
          </a:lstStyle>
          <a:p>
            <a:endParaRPr lang="en-NZ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267D1F-823E-47D7-A981-D94503465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19" y="1879547"/>
            <a:ext cx="7706181" cy="3341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159675-0379-497B-9E83-95C19A61C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5604" y="6815007"/>
            <a:ext cx="4018249" cy="3341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59F0D-1E0C-4A4A-91D4-4B0D8527E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975" y="1405257"/>
            <a:ext cx="2869231" cy="38157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B314A9-85B6-455E-8A91-B1928550754C}"/>
              </a:ext>
            </a:extLst>
          </p:cNvPr>
          <p:cNvSpPr txBox="1"/>
          <p:nvPr/>
        </p:nvSpPr>
        <p:spPr>
          <a:xfrm>
            <a:off x="625618" y="420843"/>
            <a:ext cx="10200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8348"/>
                </a:solidFill>
                <a:latin typeface="Helvetica Neue"/>
              </a:rPr>
              <a:t>New Innovation - R-Leaf</a:t>
            </a:r>
            <a:r>
              <a:rPr lang="en-US" sz="4000" dirty="0">
                <a:solidFill>
                  <a:srgbClr val="008348"/>
                </a:solidFill>
                <a:latin typeface="Helvetica Neue"/>
              </a:rPr>
              <a:t> </a:t>
            </a:r>
            <a:r>
              <a:rPr lang="en-US" sz="4000" b="1" dirty="0" err="1">
                <a:solidFill>
                  <a:srgbClr val="008348"/>
                </a:solidFill>
                <a:latin typeface="Helvetica Neue"/>
              </a:rPr>
              <a:t>Fertiliser</a:t>
            </a:r>
            <a:endParaRPr lang="en-NZ" sz="4000" b="1" dirty="0">
              <a:solidFill>
                <a:srgbClr val="008348"/>
              </a:solidFill>
              <a:latin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5E3DB-5E57-4473-A38D-54C318D21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8936" y="5497566"/>
            <a:ext cx="1844200" cy="1028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32221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16F9373C706540A928F6592F2160BA" ma:contentTypeVersion="20" ma:contentTypeDescription="Create a new document." ma:contentTypeScope="" ma:versionID="cc99483e07a008471ef461ac218666b7">
  <xsd:schema xmlns:xsd="http://www.w3.org/2001/XMLSchema" xmlns:xs="http://www.w3.org/2001/XMLSchema" xmlns:p="http://schemas.microsoft.com/office/2006/metadata/properties" xmlns:ns2="85b9e1fc-d891-4a5b-87b2-525eb8e62166" xmlns:ns3="aed1d89b-daf9-4edf-8924-5e06df40cca4" targetNamespace="http://schemas.microsoft.com/office/2006/metadata/properties" ma:root="true" ma:fieldsID="69aa595149b5b4f815f19518af3c0d9a" ns2:_="" ns3:_="">
    <xsd:import namespace="85b9e1fc-d891-4a5b-87b2-525eb8e62166"/>
    <xsd:import namespace="aed1d89b-daf9-4edf-8924-5e06df40cc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9e1fc-d891-4a5b-87b2-525eb8e621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0696ecd-82be-4d24-ae05-93b4d1bdbe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d1d89b-daf9-4edf-8924-5e06df40cc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163b780-7f2e-41a3-ac3c-deb1920b5323}" ma:internalName="TaxCatchAll" ma:showField="CatchAllData" ma:web="aed1d89b-daf9-4edf-8924-5e06df40cc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8CAD49-FAC3-4EB5-AB5B-6F6CA903F5E7}"/>
</file>

<file path=customXml/itemProps2.xml><?xml version="1.0" encoding="utf-8"?>
<ds:datastoreItem xmlns:ds="http://schemas.openxmlformats.org/officeDocument/2006/customXml" ds:itemID="{29ABA17B-FA44-44C7-8165-9C0F17FFF462}"/>
</file>

<file path=docProps/app.xml><?xml version="1.0" encoding="utf-8"?>
<Properties xmlns="http://schemas.openxmlformats.org/officeDocument/2006/extended-properties" xmlns:vt="http://schemas.openxmlformats.org/officeDocument/2006/docPropsVTypes">
  <Template>106007 FAR powerpoint presentation 2019 template widescreen</Template>
  <TotalTime>2997</TotalTime>
  <Words>463</Words>
  <Application>Microsoft Office PowerPoint</Application>
  <PresentationFormat>Custom</PresentationFormat>
  <Paragraphs>102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Helvetica</vt:lpstr>
      <vt:lpstr>Helvetica Neue</vt:lpstr>
      <vt:lpstr>Office Theme</vt:lpstr>
      <vt:lpstr>UK - Azotic Technologies</vt:lpstr>
      <vt:lpstr>PowerPoint Presentation</vt:lpstr>
      <vt:lpstr>Pivot Bio – ProveN®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Biologicals are here to stay</vt:lpstr>
      <vt:lpstr>PowerPoint Presentation</vt:lpstr>
      <vt:lpstr>PowerPoint Presentation</vt:lpstr>
      <vt:lpstr>Thank You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Aimee Robson</dc:creator>
  <cp:lastModifiedBy>Alison Stewart</cp:lastModifiedBy>
  <cp:revision>306</cp:revision>
  <cp:lastPrinted>2024-04-10T21:25:39Z</cp:lastPrinted>
  <dcterms:created xsi:type="dcterms:W3CDTF">2019-06-11T21:33:40Z</dcterms:created>
  <dcterms:modified xsi:type="dcterms:W3CDTF">2024-04-24T03:33:10Z</dcterms:modified>
</cp:coreProperties>
</file>